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7" r:id="rId3"/>
    <p:sldId id="264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28" autoAdjust="0"/>
  </p:normalViewPr>
  <p:slideViewPr>
    <p:cSldViewPr>
      <p:cViewPr>
        <p:scale>
          <a:sx n="70" d="100"/>
          <a:sy n="70" d="100"/>
        </p:scale>
        <p:origin x="-3204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Export from Romania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981.7</c:v>
                </c:pt>
                <c:pt idx="1">
                  <c:v>1070.5</c:v>
                </c:pt>
                <c:pt idx="2">
                  <c:v>1086.9000000000001</c:v>
                </c:pt>
                <c:pt idx="3">
                  <c:v>1170.75</c:v>
                </c:pt>
                <c:pt idx="4">
                  <c:v>1308.08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Import to Romania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1748.9</c:v>
                </c:pt>
                <c:pt idx="1">
                  <c:v>2171.6999999999998</c:v>
                </c:pt>
                <c:pt idx="2">
                  <c:v>2332.6</c:v>
                </c:pt>
                <c:pt idx="3">
                  <c:v>2457.4299999999998</c:v>
                </c:pt>
                <c:pt idx="4">
                  <c:v>2715.87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Total Commercial Exchange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2730.6</c:v>
                </c:pt>
                <c:pt idx="1">
                  <c:v>3242.2</c:v>
                </c:pt>
                <c:pt idx="2">
                  <c:v>3419.5</c:v>
                </c:pt>
                <c:pt idx="3">
                  <c:v>3628.28</c:v>
                </c:pt>
                <c:pt idx="4">
                  <c:v>4023.95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802624"/>
        <c:axId val="69869952"/>
      </c:barChart>
      <c:catAx>
        <c:axId val="6980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69869952"/>
        <c:crosses val="autoZero"/>
        <c:auto val="1"/>
        <c:lblAlgn val="ctr"/>
        <c:lblOffset val="100"/>
        <c:noMultiLvlLbl val="0"/>
      </c:catAx>
      <c:valAx>
        <c:axId val="6986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69802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2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774E-9EED-4D5E-AA69-5E5A4F354928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0925-CDC3-4794-A035-87F2B9535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18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pp.eurostat.ec.europa.eu/tgm/table.do?tab=table&amp;init=1&amp;plugin=1&amp;language=en&amp;pcode=tec00114" TargetMode="External"/><Relationship Id="rId13" Type="http://schemas.openxmlformats.org/officeDocument/2006/relationships/hyperlink" Target="http://data.worldbank.org/about/country-and-lending-groups#High_income" TargetMode="External"/><Relationship Id="rId3" Type="http://schemas.openxmlformats.org/officeDocument/2006/relationships/hyperlink" Target="http://data.worldbank.org/indicator/NY.GDP.PCAP.CD" TargetMode="External"/><Relationship Id="rId7" Type="http://schemas.openxmlformats.org/officeDocument/2006/relationships/hyperlink" Target="http://ec.europa.eu/eurostat/statistics-explained/index.php/National_accounts_and_GDP" TargetMode="External"/><Relationship Id="rId12" Type="http://schemas.openxmlformats.org/officeDocument/2006/relationships/hyperlink" Target="http://elibrary.worldbank.org/doi/pdf/10.1596/1813-9450-663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ata.worldbank.org/indicator/NY.GDP.MKTP.PP.CD" TargetMode="External"/><Relationship Id="rId11" Type="http://schemas.openxmlformats.org/officeDocument/2006/relationships/hyperlink" Target="http://www.macronext.pl/pl/aktualnosci/agencja-moody-s-spadek-dlugu-konieczny-do-podwyzszenia-perspektywy-ratingu-polski" TargetMode="External"/><Relationship Id="rId5" Type="http://schemas.openxmlformats.org/officeDocument/2006/relationships/hyperlink" Target="http://data.worldbank.org/indicator/NY.GDP.PCAP.PP.CD" TargetMode="External"/><Relationship Id="rId10" Type="http://schemas.openxmlformats.org/officeDocument/2006/relationships/hyperlink" Target="http://www.money.pl/gospodarka/wiadomosci/artykul/agencja-ratingowa-moodys-chwali-polske,131,0,1630851.html" TargetMode="External"/><Relationship Id="rId4" Type="http://schemas.openxmlformats.org/officeDocument/2006/relationships/hyperlink" Target="http://data.worldbank.org/indicator/NY.GDP.MKTP.CD" TargetMode="External"/><Relationship Id="rId9" Type="http://schemas.openxmlformats.org/officeDocument/2006/relationships/hyperlink" Target="http://www.bankier.pl/wiadomosc/S-P-i-Fitch-potwierdzaja-rating-Polski-3179214.html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ey.pl/gospodarka/wskazniki/handel/" TargetMode="External"/><Relationship Id="rId3" Type="http://schemas.openxmlformats.org/officeDocument/2006/relationships/hyperlink" Target="http://stat.gov.pl/wskazniki-makroekonomiczne/" TargetMode="External"/><Relationship Id="rId7" Type="http://schemas.openxmlformats.org/officeDocument/2006/relationships/hyperlink" Target="http://www.nbp.pl/publikacje/materialy_i_studia/ms230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y.com/Publication/vwLUAssets/Skad_przyjdzie_wzrost_pdf/$FILE/Sk%C4%85d%20przyjdzie%20wzrost.pdf" TargetMode="External"/><Relationship Id="rId5" Type="http://schemas.openxmlformats.org/officeDocument/2006/relationships/hyperlink" Target="http://stat.gov.pl/obszary-tematyczne/ceny-handel/handel/obroty-handlu-zagranicznego-ogolem-i-wedlug-krajow-w-2013-r-wyniki-ostateczne,2,6.html" TargetMode="External"/><Relationship Id="rId4" Type="http://schemas.openxmlformats.org/officeDocument/2006/relationships/hyperlink" Target="http://strateg.stat.gov.pl/Home/Strateg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ghm.pl/index.dhtml?&amp;lang=en" TargetMode="External"/><Relationship Id="rId13" Type="http://schemas.openxmlformats.org/officeDocument/2006/relationships/hyperlink" Target="http://www.pesa.pl/" TargetMode="External"/><Relationship Id="rId18" Type="http://schemas.openxmlformats.org/officeDocument/2006/relationships/hyperlink" Target="http://www.pkp-cargo.pl/" TargetMode="External"/><Relationship Id="rId3" Type="http://schemas.openxmlformats.org/officeDocument/2006/relationships/hyperlink" Target="http://www2.deloitte.com/content/dam/Deloitte/global/Documents/About-Deloitte/ce-top500-2014.pdf" TargetMode="External"/><Relationship Id="rId21" Type="http://schemas.openxmlformats.org/officeDocument/2006/relationships/hyperlink" Target="http://techland.pl/?lang=en" TargetMode="External"/><Relationship Id="rId7" Type="http://schemas.openxmlformats.org/officeDocument/2006/relationships/hyperlink" Target="http://www.inglot.pl/" TargetMode="External"/><Relationship Id="rId12" Type="http://schemas.openxmlformats.org/officeDocument/2006/relationships/hyperlink" Target="http://morpol.com/" TargetMode="External"/><Relationship Id="rId17" Type="http://schemas.openxmlformats.org/officeDocument/2006/relationships/hyperlink" Target="http://www.pkobp.pl/pkobppl-en/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www.orlen.pl/EN/Pages/default.aspx" TargetMode="External"/><Relationship Id="rId20" Type="http://schemas.openxmlformats.org/officeDocument/2006/relationships/hyperlink" Target="http://www.solarisbus.com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grupaazoty.com/en/main" TargetMode="External"/><Relationship Id="rId11" Type="http://schemas.openxmlformats.org/officeDocument/2006/relationships/hyperlink" Target="http://en.maspex.com/" TargetMode="External"/><Relationship Id="rId5" Type="http://schemas.openxmlformats.org/officeDocument/2006/relationships/hyperlink" Target="https://www.cdprojekt.com/en" TargetMode="External"/><Relationship Id="rId15" Type="http://schemas.openxmlformats.org/officeDocument/2006/relationships/hyperlink" Target="http://www.pgnig.pl/main/?s,main,language=EN" TargetMode="External"/><Relationship Id="rId10" Type="http://schemas.openxmlformats.org/officeDocument/2006/relationships/hyperlink" Target="http://www.lppsa.com/?lang=en" TargetMode="External"/><Relationship Id="rId19" Type="http://schemas.openxmlformats.org/officeDocument/2006/relationships/hyperlink" Target="http://www.pzu.pl/relacje-inwestorskie" TargetMode="External"/><Relationship Id="rId4" Type="http://schemas.openxmlformats.org/officeDocument/2006/relationships/hyperlink" Target="http://asseco.com/pl/home-en/" TargetMode="External"/><Relationship Id="rId9" Type="http://schemas.openxmlformats.org/officeDocument/2006/relationships/hyperlink" Target="http://www.kwsa.pl/_podwitryny/en/index.php" TargetMode="External"/><Relationship Id="rId14" Type="http://schemas.openxmlformats.org/officeDocument/2006/relationships/hyperlink" Target="http://www.gkpge.p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600" dirty="0"/>
              <a:t>______________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POLSKA GOSPODARKA</a:t>
            </a:r>
          </a:p>
          <a:p>
            <a:r>
              <a:rPr lang="pl-PL" sz="600" dirty="0"/>
              <a:t>Gospodarka w skrócie 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- - - - - - - - - - - - - </a:t>
            </a:r>
          </a:p>
          <a:p>
            <a:r>
              <a:rPr lang="pl-PL" sz="600" dirty="0"/>
              <a:t>slajd uzupełnia się ze slajdem: </a:t>
            </a:r>
          </a:p>
          <a:p>
            <a:r>
              <a:rPr lang="pl-PL" sz="600" dirty="0"/>
              <a:t>POLSKA TRANSFORMACJA / Terapia szokowa</a:t>
            </a:r>
          </a:p>
          <a:p>
            <a:r>
              <a:rPr lang="pl-PL" sz="600" dirty="0"/>
              <a:t>- - - - - - - - - - - - - 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PKB per capita (1990/2013) nominalne: </a:t>
            </a:r>
            <a:r>
              <a:rPr lang="pl-PL" sz="600" dirty="0">
                <a:hlinkClick r:id="rId3"/>
              </a:rPr>
              <a:t>http://data.worldbank.org/indicator/NY.GDP.PCAP.CD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PKB całkowite (1990/2013) nominalne: </a:t>
            </a:r>
            <a:r>
              <a:rPr lang="pl-PL" sz="600" dirty="0">
                <a:hlinkClick r:id="rId4"/>
              </a:rPr>
              <a:t>http://data.worldbank.org/indicator/NY.GDP.MKTP.CD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PKB per capita (1990/2013) wyliczane według parytetu siły nabywczej: </a:t>
            </a:r>
            <a:r>
              <a:rPr lang="pl-PL" sz="600" dirty="0">
                <a:hlinkClick r:id="rId5"/>
              </a:rPr>
              <a:t>http://data.worldbank.org/indicator/NY.GDP.PCAP.PP.CD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PKB całkowite (1990/2013) wyliczane według parytetu siły nabywczej: </a:t>
            </a:r>
            <a:r>
              <a:rPr lang="pl-PL" sz="600" dirty="0">
                <a:hlinkClick r:id="rId6"/>
              </a:rPr>
              <a:t>http://data.worldbank.org/indicator/NY.GDP.MKTP.PP.CD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w powyższych zestawieniach PKB wyliczony został na podstawie cen stałych (nieindeksowanych wzajemnie) z obu lat bazowych (1990 i 2013). Więcej szczegółów na temat metodologii obliczeń można znaleźć bezpośrednio w źródle. Należy pamiętać o tym, że PKB nominalne odzwierciedla potencjał państwa i jego obywateli w relacjach międzynarodowych, natomiast PKB PPP mówi o poziomie życia wewnątrz kraju i głębokości rynku wewnętrznego. Dodatkowa uwaga: wartości PKB całkowitego zostały zaokrąglone na potrzeby infografiki do pełnych miliardów dolarów. </a:t>
            </a:r>
          </a:p>
          <a:p>
            <a:r>
              <a:rPr lang="pl-PL" sz="600" dirty="0"/>
              <a:t>źródło uzupełniające – dane o polskim PKB wyrażone w walucie EUR: </a:t>
            </a:r>
            <a:r>
              <a:rPr lang="pl-PL" sz="600" dirty="0">
                <a:hlinkClick r:id="rId7"/>
              </a:rPr>
              <a:t>http://ec.europa.eu/eurostat/statistics-explained/index.php/National_accounts_and_GDP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PKB per capita jako procent średniej dla EU28 (2004/2013): </a:t>
            </a:r>
            <a:r>
              <a:rPr lang="pl-PL" sz="600" dirty="0">
                <a:hlinkClick r:id="rId8"/>
              </a:rPr>
              <a:t>http://epp.eurostat.ec.europa.eu/tgm/table.do?tab=table&amp;init=1&amp;plugin=1&amp;language=en&amp;pcode=tec00114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PKB wyliczane na podstawie parytetu siły nabywczej. Najnowsze dostępne dane dotyczą roku 2013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rating Polski w Fitch (sierpień 2014): </a:t>
            </a:r>
            <a:r>
              <a:rPr lang="pl-PL" sz="600" dirty="0">
                <a:hlinkClick r:id="rId9"/>
              </a:rPr>
              <a:t>http://www.bankier.pl/wiadomosc/S-P-i-Fitch-potwierdzaja-rating-Polski-3179214.html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rating Polski w </a:t>
            </a:r>
            <a:r>
              <a:rPr lang="pl-PL" sz="600" dirty="0" err="1"/>
              <a:t>Moody’s</a:t>
            </a:r>
            <a:r>
              <a:rPr lang="pl-PL" sz="600" dirty="0"/>
              <a:t> (październik 2014): </a:t>
            </a:r>
            <a:r>
              <a:rPr lang="pl-PL" sz="600" dirty="0">
                <a:hlinkClick r:id="rId10"/>
              </a:rPr>
              <a:t>http://www.money.pl/gospodarka/wiadomosci/artykul/agencja-ratingowa-moodys-chwali-polske,131,0,1630851.html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rating Polski w </a:t>
            </a:r>
            <a:r>
              <a:rPr lang="pl-PL" sz="600" dirty="0" err="1"/>
              <a:t>Moody’s</a:t>
            </a:r>
            <a:r>
              <a:rPr lang="pl-PL" sz="600" dirty="0"/>
              <a:t> (październik 2014): </a:t>
            </a:r>
            <a:r>
              <a:rPr lang="pl-PL" sz="600" dirty="0">
                <a:hlinkClick r:id="rId11"/>
              </a:rPr>
              <a:t>http://www.macronext.pl/pl/aktualnosci/agencja-moody-s-spadek-dlugu-konieczny-do-podwyzszenia-perspektywy-ratingu-polski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rating Polski w S&amp;P (sierpień 2014): </a:t>
            </a:r>
            <a:r>
              <a:rPr lang="pl-PL" sz="600" dirty="0">
                <a:hlinkClick r:id="rId9"/>
              </a:rPr>
              <a:t>http://www.bankier.pl/wiadomosc/S-P-i-Fitch-potwierdzaja-rating-Polski-3179214.html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źródła dostępne bezpośrednio na stronach agencji ratingowych wymagają rejestracji i logowania, stąd informacje potwierdzające stan ratingów zaczerpnięte z ostatnich artykułów prasowych, które się ukazały na ten temat.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prognoza wzrostu do 2030: </a:t>
            </a:r>
            <a:r>
              <a:rPr lang="pl-PL" sz="600" dirty="0">
                <a:hlinkClick r:id="rId12"/>
              </a:rPr>
              <a:t>http://elibrary.worldbank.org/doi/pdf/10.1596/1813-9450-6639</a:t>
            </a:r>
            <a:r>
              <a:rPr lang="pl-PL" sz="600" dirty="0"/>
              <a:t> (str. 5)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klasyfikacja Polski jako „high </a:t>
            </a:r>
            <a:r>
              <a:rPr lang="pl-PL" sz="600" dirty="0" err="1"/>
              <a:t>income</a:t>
            </a:r>
            <a:r>
              <a:rPr lang="pl-PL" sz="600" dirty="0"/>
              <a:t> </a:t>
            </a:r>
            <a:r>
              <a:rPr lang="pl-PL" sz="600" dirty="0" err="1"/>
              <a:t>economy</a:t>
            </a:r>
            <a:r>
              <a:rPr lang="pl-PL" sz="600" dirty="0"/>
              <a:t>”: </a:t>
            </a:r>
            <a:r>
              <a:rPr lang="pl-PL" sz="600" dirty="0">
                <a:hlinkClick r:id="rId13"/>
              </a:rPr>
              <a:t>http://data.worldbank.org/about/country-and-lending-groups#High_income</a:t>
            </a:r>
            <a:endParaRPr lang="pl-PL" sz="600" dirty="0"/>
          </a:p>
          <a:p>
            <a:endParaRPr lang="pl-PL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600" dirty="0"/>
              <a:t>______________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POLSKA GOSPODARKA</a:t>
            </a:r>
          </a:p>
          <a:p>
            <a:r>
              <a:rPr lang="pl-PL" sz="600" dirty="0"/>
              <a:t>Handel zagraniczny 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- - - - - - - - - - - - - </a:t>
            </a:r>
          </a:p>
          <a:p>
            <a:r>
              <a:rPr lang="pl-PL" sz="600" dirty="0"/>
              <a:t>slajd uzupełnia się ze slajdami:</a:t>
            </a:r>
          </a:p>
          <a:p>
            <a:r>
              <a:rPr lang="pl-PL" sz="600" dirty="0"/>
              <a:t>POLSKA GOSPODARKA / Polscy czempioni </a:t>
            </a:r>
          </a:p>
          <a:p>
            <a:r>
              <a:rPr lang="pl-PL" sz="600" dirty="0"/>
              <a:t>POLSKA NAUKA I EDUKACJA / Sektor badań i rozwoju</a:t>
            </a:r>
          </a:p>
          <a:p>
            <a:r>
              <a:rPr lang="pl-PL" sz="600" dirty="0"/>
              <a:t>POLSKA NAUKA I EDUKACJA / Najnowsze osiągnięcia polskiej nauki</a:t>
            </a:r>
          </a:p>
          <a:p>
            <a:r>
              <a:rPr lang="pl-PL" sz="600" dirty="0"/>
              <a:t>POLSKIE JEDZENIE / Kraina jabłek i miodu</a:t>
            </a:r>
          </a:p>
          <a:p>
            <a:r>
              <a:rPr lang="pl-PL" sz="600" dirty="0"/>
              <a:t>POLSKIE JEDZENIE / Największy producent malin na świecie</a:t>
            </a:r>
          </a:p>
          <a:p>
            <a:r>
              <a:rPr lang="pl-PL" sz="600" dirty="0"/>
              <a:t>POLSKIE JEDZENIE / Sery</a:t>
            </a:r>
          </a:p>
          <a:p>
            <a:r>
              <a:rPr lang="pl-PL" sz="600" dirty="0"/>
              <a:t>- - - - - - - - - - - - - 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wykres import/eksport: </a:t>
            </a:r>
            <a:r>
              <a:rPr lang="pl-PL" sz="600" dirty="0">
                <a:hlinkClick r:id="rId3"/>
              </a:rPr>
              <a:t>http://stat.gov.pl/wskazniki-makroekonomiczne/</a:t>
            </a:r>
            <a:r>
              <a:rPr lang="pl-PL" sz="600" dirty="0"/>
              <a:t> (plik do po pobrania: „roczne wskaźniki </a:t>
            </a:r>
            <a:r>
              <a:rPr lang="pl-PL" sz="600" dirty="0" err="1"/>
              <a:t>makroekonomiczne.xls</a:t>
            </a:r>
            <a:r>
              <a:rPr lang="pl-PL" sz="600" dirty="0"/>
              <a:t>”)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wartości w EUR w cenach stałych. Wartości na wykresie zaokrąglone do pełnych miliardów z dokładnością do 0,5 mld EUR.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dodatkowe informacje przekrojowe o handlu zagranicznym: </a:t>
            </a:r>
            <a:r>
              <a:rPr lang="pl-PL" sz="600" dirty="0">
                <a:hlinkClick r:id="rId4"/>
              </a:rPr>
              <a:t>http://strateg.stat.gov.pl/Home/Strateg</a:t>
            </a:r>
            <a:r>
              <a:rPr lang="pl-PL" sz="600" dirty="0"/>
              <a:t> (zakładka: „obszary tematyczne: wymiana międzynarodowa”)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szczegółowa struktura handlu zagranicznego 2013 (również z tłumaczeniami angielskimi): </a:t>
            </a:r>
            <a:r>
              <a:rPr lang="pl-PL" sz="600" dirty="0">
                <a:hlinkClick r:id="rId5"/>
              </a:rPr>
              <a:t>http://stat.gov.pl/obszary-tematyczne/ceny-handel/handel/obroty-handlu-zagranicznego-ogolem-i-wedlug-krajow-w-2013-r-wyniki-ostateczne,2,6.html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całoroczne podsumowane handlu zagranicznego dla roku 2014 było niedostępne w momencie przygotowywania niniejszego raportu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eksport jako procent PKB (2012): </a:t>
            </a:r>
            <a:r>
              <a:rPr lang="pl-PL" sz="600" dirty="0">
                <a:hlinkClick r:id="rId6"/>
              </a:rPr>
              <a:t>http://www.ey.com/Publication/vwLUAssets/Skad_przyjdzie_wzrost_pdf/$FILE/Skąd%20przyjdzie%20wzrost.pdf</a:t>
            </a:r>
            <a:r>
              <a:rPr lang="pl-PL" sz="600" dirty="0"/>
              <a:t> (str. 3)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eksport jako procent PKB (1999): </a:t>
            </a:r>
            <a:r>
              <a:rPr lang="pl-PL" sz="600" dirty="0">
                <a:hlinkClick r:id="rId7"/>
              </a:rPr>
              <a:t>http://www.nbp.pl/publikacje/materialy_i_studia/ms230.pdf</a:t>
            </a:r>
            <a:r>
              <a:rPr lang="pl-PL" sz="600" dirty="0"/>
              <a:t> (str. 10)</a:t>
            </a:r>
          </a:p>
          <a:p>
            <a:r>
              <a:rPr lang="pl-PL" sz="600" dirty="0"/>
              <a:t>źródło – główny partner handlowy Polski: </a:t>
            </a:r>
            <a:r>
              <a:rPr lang="pl-PL" sz="600" dirty="0">
                <a:hlinkClick r:id="rId5"/>
              </a:rPr>
              <a:t>http://stat.gov.pl/obszary-tematyczne/ceny-handel/handel/obroty-handlu-zagranicznego-ogolem-i-wedlug-krajow-w-2013-r-wyniki-ostateczne,2,6.html</a:t>
            </a:r>
            <a:r>
              <a:rPr lang="pl-PL" sz="600" dirty="0"/>
              <a:t> (str. 3 załączonego dokumentu pdf)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Niemcy jako główny importer produktów z Polski: </a:t>
            </a:r>
            <a:r>
              <a:rPr lang="pl-PL" sz="600" dirty="0">
                <a:hlinkClick r:id="rId5"/>
              </a:rPr>
              <a:t>http://stat.gov.pl/obszary-tematyczne/ceny-handel/handel/obroty-handlu-zagranicznego-ogolem-i-wedlug-krajow-w-2013-r-wyniki-ostateczne,2,6.html</a:t>
            </a:r>
            <a:r>
              <a:rPr lang="pl-PL" sz="600" dirty="0"/>
              <a:t> (str. 2 załączonego dokumentu pdf)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rekordowa nadwyżka handlowa we wrześniu 2014: </a:t>
            </a:r>
            <a:r>
              <a:rPr lang="pl-PL" sz="600" dirty="0">
                <a:hlinkClick r:id="rId8"/>
              </a:rPr>
              <a:t>http://www.money.pl/gospodarka/wskazniki/handel/</a:t>
            </a:r>
            <a:r>
              <a:rPr lang="pl-PL" sz="600" dirty="0"/>
              <a:t> (na podstawie danych GUS)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wartość przeliczona z PLN na EUR według kursu średniego NBP z dnia 30 września 2014.</a:t>
            </a:r>
          </a:p>
          <a:p>
            <a:endParaRPr lang="pl-PL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600" dirty="0"/>
              <a:t>______________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POLSKA GOSPODARKA</a:t>
            </a:r>
          </a:p>
          <a:p>
            <a:r>
              <a:rPr lang="pl-PL" sz="600" dirty="0"/>
              <a:t>Polscy czempioni 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komentarz: selekcja podmiotów jest subiektywnym wyborem autora prezentacji (konsultowanym z Ministerstwem), bazującym na międzynarodowej pozycji firm w ramach nisz rynkowych, w których operują. Lista oczywiście mogłaby być znacznie dłuższa, ale ze względu na ograniczoną ilość miejsca na stronie </a:t>
            </a:r>
            <a:r>
              <a:rPr lang="pl-PL" sz="600" dirty="0" err="1"/>
              <a:t>objemuje</a:t>
            </a:r>
            <a:r>
              <a:rPr lang="pl-PL" sz="600" dirty="0"/>
              <a:t> tyko 18 podmiotów.</a:t>
            </a:r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dużo dodatkowych informacji w rankingu Deloitte „Central Europe Top 500” (2014): </a:t>
            </a:r>
            <a:r>
              <a:rPr lang="pl-PL" sz="600" dirty="0">
                <a:hlinkClick r:id="rId3"/>
              </a:rPr>
              <a:t>http://www2.deloitte.com/content/dam/Deloitte/global/Documents/About-Deloitte/ce-top500-2014.pdf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</a:t>
            </a:r>
            <a:r>
              <a:rPr lang="pl-PL" sz="600" dirty="0" err="1"/>
              <a:t>Asseco</a:t>
            </a:r>
            <a:r>
              <a:rPr lang="pl-PL" sz="600" dirty="0"/>
              <a:t> (po angielsku): </a:t>
            </a:r>
            <a:r>
              <a:rPr lang="pl-PL" sz="600" dirty="0">
                <a:hlinkClick r:id="rId4"/>
              </a:rPr>
              <a:t>http://asseco.com/pl/home-en/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CD Project (po angielsku): </a:t>
            </a:r>
            <a:r>
              <a:rPr lang="pl-PL" sz="600" dirty="0">
                <a:hlinkClick r:id="rId5"/>
              </a:rPr>
              <a:t>https://www.cdprojekt.com/en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Grupa Azoty (po angielsku): </a:t>
            </a:r>
            <a:r>
              <a:rPr lang="pl-PL" sz="600" dirty="0">
                <a:hlinkClick r:id="rId6"/>
              </a:rPr>
              <a:t>http://grupaazoty.com/en/main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</a:t>
            </a:r>
            <a:r>
              <a:rPr lang="pl-PL" sz="600" dirty="0" err="1"/>
              <a:t>Inglot</a:t>
            </a:r>
            <a:r>
              <a:rPr lang="pl-PL" sz="600" dirty="0"/>
              <a:t>: </a:t>
            </a:r>
            <a:r>
              <a:rPr lang="pl-PL" sz="600" dirty="0">
                <a:hlinkClick r:id="rId7"/>
              </a:rPr>
              <a:t>http://www.inglot.pl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KGHM (po angielsku): </a:t>
            </a:r>
            <a:r>
              <a:rPr lang="pl-PL" sz="600" dirty="0">
                <a:hlinkClick r:id="rId8"/>
              </a:rPr>
              <a:t>http://www.kghm.pl/index.dhtml?&amp;lang=en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Kompania Węglowa (po angielsku): </a:t>
            </a:r>
            <a:r>
              <a:rPr lang="pl-PL" sz="600" dirty="0">
                <a:hlinkClick r:id="rId9"/>
              </a:rPr>
              <a:t>http://www.kwsa.pl/_podwitryny/en/index.php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LPP (po angielsku): </a:t>
            </a:r>
            <a:r>
              <a:rPr lang="pl-PL" sz="600" dirty="0">
                <a:hlinkClick r:id="rId10"/>
              </a:rPr>
              <a:t>http://www.lppsa.com/?lang=en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Maspex (po angielsku): </a:t>
            </a:r>
            <a:r>
              <a:rPr lang="pl-PL" sz="600" dirty="0">
                <a:hlinkClick r:id="rId11"/>
              </a:rPr>
              <a:t>http://en.maspex.com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</a:t>
            </a:r>
            <a:r>
              <a:rPr lang="pl-PL" sz="600" dirty="0" err="1"/>
              <a:t>Morpol</a:t>
            </a:r>
            <a:r>
              <a:rPr lang="pl-PL" sz="600" dirty="0"/>
              <a:t> (po angielsku): </a:t>
            </a:r>
            <a:r>
              <a:rPr lang="pl-PL" sz="600" dirty="0">
                <a:hlinkClick r:id="rId12"/>
              </a:rPr>
              <a:t>http://morpol.com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</a:t>
            </a:r>
            <a:r>
              <a:rPr lang="pl-PL" sz="600" dirty="0" err="1"/>
              <a:t>Pesa</a:t>
            </a:r>
            <a:r>
              <a:rPr lang="pl-PL" sz="600" dirty="0"/>
              <a:t>: </a:t>
            </a:r>
            <a:r>
              <a:rPr lang="pl-PL" sz="600" dirty="0">
                <a:hlinkClick r:id="rId13"/>
              </a:rPr>
              <a:t>http://www.pesa.pl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PGE: </a:t>
            </a:r>
            <a:r>
              <a:rPr lang="pl-PL" sz="600" dirty="0">
                <a:hlinkClick r:id="rId14"/>
              </a:rPr>
              <a:t>http://www.gkpge.pl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</a:t>
            </a:r>
            <a:r>
              <a:rPr lang="pl-PL" sz="600" dirty="0" err="1"/>
              <a:t>PGNiG</a:t>
            </a:r>
            <a:r>
              <a:rPr lang="pl-PL" sz="600" dirty="0"/>
              <a:t> (po angielsku): </a:t>
            </a:r>
            <a:r>
              <a:rPr lang="pl-PL" sz="600" dirty="0">
                <a:hlinkClick r:id="rId15"/>
              </a:rPr>
              <a:t>http://www.pgnig.pl/main/?s,main,language=EN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PKN Orlen (po angielsku): </a:t>
            </a:r>
            <a:r>
              <a:rPr lang="pl-PL" sz="600" dirty="0">
                <a:hlinkClick r:id="rId16"/>
              </a:rPr>
              <a:t>http://www.orlen.pl/EN/Pages/default.aspx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PKO BP (po angielsku): </a:t>
            </a:r>
            <a:r>
              <a:rPr lang="pl-PL" sz="600" dirty="0">
                <a:hlinkClick r:id="rId17"/>
              </a:rPr>
              <a:t>http://www.pkobp.pl/pkobppl-en/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źródło: – strona firmowa PKP cargo (po angielsku): </a:t>
            </a:r>
            <a:r>
              <a:rPr lang="pl-PL" sz="600" dirty="0">
                <a:hlinkClick r:id="rId18"/>
              </a:rPr>
              <a:t>http://www.pkp-cargo.pl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PZU (po angielsku): </a:t>
            </a:r>
            <a:r>
              <a:rPr lang="pl-PL" sz="600" dirty="0">
                <a:hlinkClick r:id="rId19"/>
              </a:rPr>
              <a:t>http://www.pzu.pl/relacje-inwestorskie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Solaris (po angielsku): </a:t>
            </a:r>
            <a:r>
              <a:rPr lang="pl-PL" sz="600" dirty="0">
                <a:hlinkClick r:id="rId20"/>
              </a:rPr>
              <a:t>http://www.solarisbus.com/#</a:t>
            </a:r>
            <a:endParaRPr lang="pl-PL" sz="600" dirty="0"/>
          </a:p>
          <a:p>
            <a:r>
              <a:rPr lang="pl-PL" sz="600" dirty="0"/>
              <a:t> </a:t>
            </a:r>
          </a:p>
          <a:p>
            <a:r>
              <a:rPr lang="pl-PL" sz="600" dirty="0"/>
              <a:t>źródło – strona firmowa </a:t>
            </a:r>
            <a:r>
              <a:rPr lang="pl-PL" sz="600" dirty="0" err="1"/>
              <a:t>Techland</a:t>
            </a:r>
            <a:r>
              <a:rPr lang="pl-PL" sz="600" dirty="0"/>
              <a:t> (po angielsku): </a:t>
            </a:r>
            <a:r>
              <a:rPr lang="pl-PL" sz="600" dirty="0">
                <a:hlinkClick r:id="rId21"/>
              </a:rPr>
              <a:t>http://techland.pl/?lang=en</a:t>
            </a:r>
            <a:endParaRPr lang="pl-PL" sz="600" dirty="0"/>
          </a:p>
          <a:p>
            <a:endParaRPr lang="pl-PL" dirty="0" smtClean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8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3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93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05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35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4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22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76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0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43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04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5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86BB-A378-44C5-A196-78DFD8B7795B}" type="datetimeFigureOut">
              <a:rPr lang="pl-PL" smtClean="0"/>
              <a:t>2015-04-01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6D58-81CF-457C-A6B0-605CD85766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7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Poland and Romania –</a:t>
            </a:r>
            <a:r>
              <a:rPr lang="pl-PL" b="1" dirty="0"/>
              <a:t/>
            </a:r>
            <a:br>
              <a:rPr lang="pl-PL" b="1" dirty="0"/>
            </a:br>
            <a:r>
              <a:rPr lang="en-GB" b="1" dirty="0"/>
              <a:t>strengthening a strategic partnership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Marek Szczygieł</a:t>
            </a:r>
          </a:p>
          <a:p>
            <a:r>
              <a:rPr lang="pl-PL" dirty="0" err="1" smtClean="0">
                <a:solidFill>
                  <a:srgbClr val="002060"/>
                </a:solidFill>
              </a:rPr>
              <a:t>Ambassador</a:t>
            </a:r>
            <a:r>
              <a:rPr lang="pl-PL" dirty="0" smtClean="0">
                <a:solidFill>
                  <a:srgbClr val="002060"/>
                </a:solidFill>
              </a:rPr>
              <a:t> of the Republic of Poland to Romania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00200" cy="12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2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Trade </a:t>
            </a:r>
            <a:r>
              <a:rPr lang="pl-P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Poland and Romania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mln Euro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923404"/>
              </p:ext>
            </p:extLst>
          </p:nvPr>
        </p:nvGraphicFramePr>
        <p:xfrm>
          <a:off x="793750" y="1570831"/>
          <a:ext cx="7556500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755575" y="6093296"/>
            <a:ext cx="7632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1400" i="1" kern="0" dirty="0">
                <a:solidFill>
                  <a:srgbClr val="000000"/>
                </a:solidFill>
              </a:rPr>
              <a:t> </a:t>
            </a:r>
            <a:r>
              <a:rPr lang="pl-PL" sz="1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pl-PL" sz="1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pl-PL" sz="1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pl-PL" sz="1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</a:p>
        </p:txBody>
      </p:sp>
      <p:pic>
        <p:nvPicPr>
          <p:cNvPr id="7" name="Obraz 6" descr="image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" y="44624"/>
            <a:ext cx="12255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Top 10 </a:t>
            </a:r>
            <a:r>
              <a:rPr lang="pl-PL" sz="3600" dirty="0" err="1" smtClean="0"/>
              <a:t>companies</a:t>
            </a:r>
            <a:r>
              <a:rPr lang="pl-PL" sz="3600" dirty="0" smtClean="0"/>
              <a:t> with </a:t>
            </a:r>
            <a:r>
              <a:rPr lang="pl-PL" sz="3600" dirty="0" err="1" smtClean="0"/>
              <a:t>Polish</a:t>
            </a:r>
            <a:r>
              <a:rPr lang="pl-PL" sz="3600" dirty="0" smtClean="0"/>
              <a:t> </a:t>
            </a:r>
            <a:r>
              <a:rPr lang="pl-PL" sz="3600" dirty="0" err="1" smtClean="0"/>
              <a:t>capital</a:t>
            </a:r>
            <a:r>
              <a:rPr lang="pl-PL" sz="3600" dirty="0" smtClean="0"/>
              <a:t> in 2013 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264087"/>
              </p:ext>
            </p:extLst>
          </p:nvPr>
        </p:nvGraphicFramePr>
        <p:xfrm>
          <a:off x="457199" y="1035105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584176"/>
                <a:gridCol w="2057400"/>
                <a:gridCol w="2057400"/>
              </a:tblGrid>
              <a:tr h="584856">
                <a:tc>
                  <a:txBody>
                    <a:bodyPr/>
                    <a:lstStyle/>
                    <a:p>
                      <a:r>
                        <a:rPr lang="pl-PL" dirty="0" smtClean="0"/>
                        <a:t>Company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Turnover</a:t>
                      </a:r>
                      <a:r>
                        <a:rPr lang="pl-PL" dirty="0" smtClean="0"/>
                        <a:t> </a:t>
                      </a:r>
                    </a:p>
                    <a:p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million</a:t>
                      </a:r>
                      <a:r>
                        <a:rPr lang="pl-PL" baseline="0" dirty="0" err="1" smtClean="0"/>
                        <a:t>s</a:t>
                      </a:r>
                      <a:r>
                        <a:rPr lang="pl-PL" baseline="0" dirty="0" smtClean="0"/>
                        <a:t> euro)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Number</a:t>
                      </a:r>
                      <a:r>
                        <a:rPr lang="pl-PL" dirty="0" smtClean="0"/>
                        <a:t> of </a:t>
                      </a:r>
                      <a:r>
                        <a:rPr lang="pl-PL" dirty="0" err="1" smtClean="0"/>
                        <a:t>employees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County</a:t>
                      </a:r>
                      <a:endParaRPr lang="pl-PL" dirty="0"/>
                    </a:p>
                  </a:txBody>
                  <a:tcPr/>
                </a:tc>
              </a:tr>
              <a:tr h="584856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Uzinele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Sodice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Govora</a:t>
                      </a:r>
                      <a:r>
                        <a:rPr lang="pl-PL" dirty="0" smtClean="0"/>
                        <a:t> – Ciech </a:t>
                      </a:r>
                      <a:r>
                        <a:rPr lang="pl-PL" dirty="0" err="1" smtClean="0"/>
                        <a:t>Chemical</a:t>
                      </a:r>
                      <a:r>
                        <a:rPr lang="pl-PL" dirty="0" smtClean="0"/>
                        <a:t> Grup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70,2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773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Valcea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Can-pack</a:t>
                      </a:r>
                      <a:r>
                        <a:rPr lang="pl-PL" dirty="0" smtClean="0"/>
                        <a:t> Romania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68,9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Bucuresti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smtClean="0"/>
                        <a:t>Tymbark Maspex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68,2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760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Prahova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smtClean="0"/>
                        <a:t>Inter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Cars</a:t>
                      </a:r>
                      <a:r>
                        <a:rPr lang="pl-PL" baseline="0" dirty="0" smtClean="0"/>
                        <a:t> Romania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53,0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Cluj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Comceh</a:t>
                      </a:r>
                      <a:r>
                        <a:rPr lang="pl-PL" dirty="0" smtClean="0"/>
                        <a:t> SA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47,8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237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Calarasi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Roverse</a:t>
                      </a:r>
                      <a:r>
                        <a:rPr lang="pl-PL" dirty="0" smtClean="0"/>
                        <a:t> Romania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26,1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Neamt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Asseco</a:t>
                      </a:r>
                      <a:r>
                        <a:rPr lang="pl-PL" baseline="0" dirty="0" smtClean="0"/>
                        <a:t> SEE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24,9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Bucuresti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smtClean="0"/>
                        <a:t>Bella Romania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Impex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23,8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109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Bucuresti</a:t>
                      </a:r>
                      <a:endParaRPr lang="pl-PL" dirty="0"/>
                    </a:p>
                  </a:txBody>
                  <a:tcPr/>
                </a:tc>
              </a:tr>
              <a:tr h="584856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Coifer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Impex</a:t>
                      </a:r>
                      <a:r>
                        <a:rPr lang="pl-PL" dirty="0" smtClean="0"/>
                        <a:t> (*</a:t>
                      </a:r>
                      <a:r>
                        <a:rPr lang="pl-PL" baseline="0" dirty="0" smtClean="0"/>
                        <a:t> data from 2012)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21,9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363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Bucuresti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Coty</a:t>
                      </a:r>
                      <a:r>
                        <a:rPr lang="pl-PL" dirty="0" smtClean="0"/>
                        <a:t> Cosmetics Romania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16,7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N/A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Bucuresti </a:t>
                      </a:r>
                      <a:endParaRPr lang="pl-PL" dirty="0"/>
                    </a:p>
                  </a:txBody>
                  <a:tcPr/>
                </a:tc>
              </a:tr>
              <a:tr h="334204">
                <a:tc>
                  <a:txBody>
                    <a:bodyPr/>
                    <a:lstStyle/>
                    <a:p>
                      <a:r>
                        <a:rPr lang="pl-PL" dirty="0" smtClean="0"/>
                        <a:t>TOTAL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421,5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2751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259632" y="624718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pl-PL" sz="1400" i="1" kern="0" dirty="0">
                <a:solidFill>
                  <a:srgbClr val="000000"/>
                </a:solidFill>
              </a:rPr>
              <a:t> </a:t>
            </a:r>
            <a:r>
              <a:rPr lang="pl-PL" sz="1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pl-PL" sz="1200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pl-PL" sz="12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Public Finance,</a:t>
            </a:r>
            <a:r>
              <a:rPr lang="pl-PL" sz="12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</a:p>
        </p:txBody>
      </p:sp>
    </p:spTree>
    <p:extLst>
      <p:ext uri="{BB962C8B-B14F-4D97-AF65-F5344CB8AC3E}">
        <p14:creationId xmlns:p14="http://schemas.microsoft.com/office/powerpoint/2010/main" val="322772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5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5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5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11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5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757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129</Words>
  <Application>Microsoft Office PowerPoint</Application>
  <PresentationFormat>Pokaz na ekranie (4:3)</PresentationFormat>
  <Paragraphs>172</Paragraphs>
  <Slides>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Poland and Romania – strengthening a strategic partnership </vt:lpstr>
      <vt:lpstr>Volume of Trade between Poland and Romania in mln Euro</vt:lpstr>
      <vt:lpstr>Top 10 companies with Polish capital in 2013 </vt:lpstr>
      <vt:lpstr>Prezentacja programu PowerPoint</vt:lpstr>
      <vt:lpstr>Prezentacja programu PowerPoint</vt:lpstr>
      <vt:lpstr>Prezentacja programu PowerPoint</vt:lpstr>
    </vt:vector>
  </TitlesOfParts>
  <Company>Ministerstwo Spraw Zagranicznych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of Trade between Poland and Romania (2006-2013)</dc:title>
  <dc:creator>Tarasewicz Artur</dc:creator>
  <cp:lastModifiedBy>Barladianu Crina</cp:lastModifiedBy>
  <cp:revision>12</cp:revision>
  <dcterms:created xsi:type="dcterms:W3CDTF">2014-02-12T13:27:13Z</dcterms:created>
  <dcterms:modified xsi:type="dcterms:W3CDTF">2015-04-01T08:14:29Z</dcterms:modified>
</cp:coreProperties>
</file>